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Gill Sans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2a32467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2a32467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2a32467f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2a32467f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2a32467f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2a32467f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2a32467f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2a32467f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2422b940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2422b940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2422b940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2422b940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2a32467f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2a32467f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422b940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422b940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a3246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a3246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2a32467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2a32467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2a32467f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2a32467f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2a32467f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2a32467f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2a32467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2a32467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422b940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2422b940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2a32467f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2a32467f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poco de contexto</a:t>
            </a:r>
            <a:endParaRPr/>
          </a:p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grabación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650" y="1143925"/>
            <a:ext cx="5858676" cy="394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1441375"/>
            <a:ext cx="53149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75" y="1701625"/>
            <a:ext cx="66008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850" y="1540525"/>
            <a:ext cx="5740276" cy="33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66581">
            <a:off x="237857" y="2254399"/>
            <a:ext cx="1078333" cy="152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99412">
            <a:off x="1456251" y="2705575"/>
            <a:ext cx="1239376" cy="12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152" y="2341513"/>
            <a:ext cx="1986945" cy="4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671153" y="2985600"/>
            <a:ext cx="2465215" cy="18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7">
            <a:alphaModFix/>
          </a:blip>
          <a:srcRect b="0" l="35612" r="0" t="0"/>
          <a:stretch/>
        </p:blipFill>
        <p:spPr>
          <a:xfrm>
            <a:off x="6870625" y="1624712"/>
            <a:ext cx="1000600" cy="11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871225" y="1760363"/>
            <a:ext cx="1160200" cy="82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6"/>
          <p:cNvCxnSpPr>
            <a:endCxn id="163" idx="1"/>
          </p:cNvCxnSpPr>
          <p:nvPr/>
        </p:nvCxnSpPr>
        <p:spPr>
          <a:xfrm flipH="1" rot="10800000">
            <a:off x="2701952" y="2571750"/>
            <a:ext cx="1969200" cy="55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8" name="Google Shape;168;p26"/>
          <p:cNvPicPr preferRelativeResize="0"/>
          <p:nvPr/>
        </p:nvPicPr>
        <p:blipFill rotWithShape="1">
          <a:blip r:embed="rId9">
            <a:alphaModFix/>
          </a:blip>
          <a:srcRect b="0" l="54192" r="20857" t="0"/>
          <a:stretch/>
        </p:blipFill>
        <p:spPr>
          <a:xfrm>
            <a:off x="1004375" y="2802000"/>
            <a:ext cx="427149" cy="96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6"/>
          <p:cNvCxnSpPr>
            <a:stCxn id="163" idx="2"/>
          </p:cNvCxnSpPr>
          <p:nvPr/>
        </p:nvCxnSpPr>
        <p:spPr>
          <a:xfrm>
            <a:off x="5664624" y="2801988"/>
            <a:ext cx="4581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6"/>
          <p:cNvCxnSpPr>
            <a:stCxn id="163" idx="0"/>
            <a:endCxn id="165" idx="1"/>
          </p:cNvCxnSpPr>
          <p:nvPr/>
        </p:nvCxnSpPr>
        <p:spPr>
          <a:xfrm flipH="1" rot="10800000">
            <a:off x="5664624" y="2174713"/>
            <a:ext cx="1206000" cy="1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6"/>
          <p:cNvPicPr preferRelativeResize="0"/>
          <p:nvPr/>
        </p:nvPicPr>
        <p:blipFill rotWithShape="1">
          <a:blip r:embed="rId9">
            <a:alphaModFix/>
          </a:blip>
          <a:srcRect b="0" l="54192" r="20857" t="0"/>
          <a:stretch/>
        </p:blipFill>
        <p:spPr>
          <a:xfrm>
            <a:off x="7692750" y="1693200"/>
            <a:ext cx="427149" cy="96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6"/>
          <p:cNvCxnSpPr/>
          <p:nvPr/>
        </p:nvCxnSpPr>
        <p:spPr>
          <a:xfrm>
            <a:off x="3433125" y="1214600"/>
            <a:ext cx="24900" cy="389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6"/>
          <p:cNvCxnSpPr/>
          <p:nvPr/>
        </p:nvCxnSpPr>
        <p:spPr>
          <a:xfrm>
            <a:off x="3172850" y="1214600"/>
            <a:ext cx="24900" cy="389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6"/>
          <p:cNvSpPr txBox="1"/>
          <p:nvPr/>
        </p:nvSpPr>
        <p:spPr>
          <a:xfrm>
            <a:off x="780825" y="4375075"/>
            <a:ext cx="16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Sala  de grabación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7321075" y="4375075"/>
            <a:ext cx="16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Sala  de control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El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espacio físico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es primordial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grabación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y el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monitoreo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son dos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procesos distintos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Cada uno tiene su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propio espacio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El monitoreo debe estar cuidadosamente colocado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indispensables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Micrófono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Preamplificador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y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conversor analógico-digital (Interface de audio)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Computadora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Parlantes y/o auriculares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grabación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Grabación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y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mezcla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forman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una parte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de la producción musical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Se desarrollan en un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estudio de grabación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Los realiza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personal técnico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calificado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Su trabajo es el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registro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de las señales de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audio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grabación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Todos los sonidos son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registrados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Sus datos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almacenados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en un disco rígido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Los sonidos deben estar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sincronizados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Se registran como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archivos de audio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técnico de grabación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Graba los sonidos con la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mejor calidad posible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Conoce el funcionamiento del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equipamiento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que utiliza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Conoce cómo se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interconectan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los equipamientos que utiliza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Le procura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comodidad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y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bienestar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al artista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Tiene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criterio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y un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oído entrenado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148075" y="3681000"/>
            <a:ext cx="1871400" cy="44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6"/>
          <p:cNvCxnSpPr>
            <a:stCxn id="106" idx="3"/>
          </p:cNvCxnSpPr>
          <p:nvPr/>
        </p:nvCxnSpPr>
        <p:spPr>
          <a:xfrm>
            <a:off x="5019475" y="3904050"/>
            <a:ext cx="619800" cy="4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6"/>
          <p:cNvSpPr txBox="1"/>
          <p:nvPr/>
        </p:nvSpPr>
        <p:spPr>
          <a:xfrm>
            <a:off x="5639275" y="3904050"/>
            <a:ext cx="282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¡Su principal herramienta!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estudio de grabación?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Un lugar físico en la que pueda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grabarse 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y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monitorearse sonido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Como mínimo, debería con dos espacios físicos: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4" marL="1143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Sala de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grabación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4" marL="1143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Sada de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control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la sala de grabación?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Espacio donde se colocan las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fuentes de sonido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Debe estar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aislada acústicamente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del exterior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Debe tener una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respuesta acústica adecuada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, que aporte al aspecto musical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la sala de control?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Pts val="2000"/>
              <a:buFont typeface="Arial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Espacio donde se colocan el sistema de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grabación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y de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reproducción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de sonido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Debe tener una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respuesta acústica CALIBRADA</a:t>
            </a:r>
            <a:endParaRPr b="1"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Char char="•"/>
            </a:pP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Es donde se toman las </a:t>
            </a:r>
            <a:r>
              <a:rPr b="1"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decisiones</a:t>
            </a:r>
            <a:r>
              <a:rPr lang="e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críticas de trabajo</a:t>
            </a:r>
            <a:endParaRPr sz="2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549" y="1478550"/>
            <a:ext cx="4770924" cy="357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825" y="1205875"/>
            <a:ext cx="5722349" cy="386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